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8" r:id="rId3"/>
    <p:sldId id="397" r:id="rId4"/>
    <p:sldId id="405" r:id="rId5"/>
    <p:sldId id="411" r:id="rId6"/>
    <p:sldId id="414" r:id="rId7"/>
    <p:sldId id="422" r:id="rId8"/>
    <p:sldId id="423" r:id="rId9"/>
    <p:sldId id="424" r:id="rId10"/>
    <p:sldId id="425" r:id="rId11"/>
    <p:sldId id="264" r:id="rId12"/>
  </p:sldIdLst>
  <p:sldSz cx="9144000" cy="6858000" type="screen4x3"/>
  <p:notesSz cx="6811963" cy="9942513"/>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9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993" autoAdjust="0"/>
    <p:restoredTop sz="94660"/>
  </p:normalViewPr>
  <p:slideViewPr>
    <p:cSldViewPr snapToGrid="0" showGuides="1">
      <p:cViewPr>
        <p:scale>
          <a:sx n="98" d="100"/>
          <a:sy n="98" d="100"/>
        </p:scale>
        <p:origin x="-870" y="-2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F8EB25-AB24-4051-AD06-19C602990683}" type="datetimeFigureOut">
              <a:rPr lang="en-GB" smtClean="0"/>
              <a:t>17/09/2019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BF4FC7B-59B4-4139-98DA-A8BE3EDD3359}" type="slidenum">
              <a:rPr lang="en-GB" smtClean="0"/>
              <a:t>‹#›</a:t>
            </a:fld>
            <a:endParaRPr lang="en-GB"/>
          </a:p>
        </p:txBody>
      </p:sp>
    </p:spTree>
    <p:extLst>
      <p:ext uri="{BB962C8B-B14F-4D97-AF65-F5344CB8AC3E}">
        <p14:creationId xmlns:p14="http://schemas.microsoft.com/office/powerpoint/2010/main" val="3547097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lumMod val="75000"/>
                    <a:lumOff val="25000"/>
                  </a:schemeClr>
                </a:solidFill>
              </a:defRPr>
            </a:lvl1pPr>
          </a:lstStyle>
          <a:p>
            <a:r>
              <a:rPr lang="en-GB" dirty="0" smtClean="0"/>
              <a:t>Content</a:t>
            </a:r>
            <a:endParaRPr lang="en-US" dirty="0"/>
          </a:p>
        </p:txBody>
      </p:sp>
      <p:sp>
        <p:nvSpPr>
          <p:cNvPr id="3" name="Slide Number Placeholder 2"/>
          <p:cNvSpPr>
            <a:spLocks noGrp="1"/>
          </p:cNvSpPr>
          <p:nvPr>
            <p:ph type="sldNum" sz="quarter" idx="10"/>
          </p:nvPr>
        </p:nvSpPr>
        <p:spPr/>
        <p:txBody>
          <a:bodyPr/>
          <a:lstStyle/>
          <a:p>
            <a:fld id="{71D2FE12-5D65-FE41-9FFC-E71217CF9726}" type="slidenum">
              <a:rPr lang="en-US" smtClean="0"/>
              <a:pPr/>
              <a:t>‹#›</a:t>
            </a:fld>
            <a:endParaRPr lang="en-US" dirty="0"/>
          </a:p>
        </p:txBody>
      </p:sp>
    </p:spTree>
    <p:extLst>
      <p:ext uri="{BB962C8B-B14F-4D97-AF65-F5344CB8AC3E}">
        <p14:creationId xmlns:p14="http://schemas.microsoft.com/office/powerpoint/2010/main" val="737411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Only" preserve="1">
  <p:cSld name="Title Only &amp; watermark">
    <p:spTree>
      <p:nvGrpSpPr>
        <p:cNvPr id="1" name=""/>
        <p:cNvGrpSpPr/>
        <p:nvPr/>
      </p:nvGrpSpPr>
      <p:grpSpPr>
        <a:xfrm>
          <a:off x="0" y="0"/>
          <a:ext cx="0" cy="0"/>
          <a:chOff x="0" y="0"/>
          <a:chExt cx="0" cy="0"/>
        </a:xfrm>
      </p:grpSpPr>
      <p:pic>
        <p:nvPicPr>
          <p:cNvPr id="6" name="Picture 5" descr="BLM PPT contents slide 254x190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F8EB25-AB24-4051-AD06-19C602990683}" type="datetimeFigureOut">
              <a:rPr lang="en-GB" smtClean="0"/>
              <a:t>17/09/2019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BF4FC7B-59B4-4139-98DA-A8BE3EDD3359}" type="slidenum">
              <a:rPr lang="en-GB" smtClean="0"/>
              <a:t>‹#›</a:t>
            </a:fld>
            <a:endParaRPr lang="en-GB"/>
          </a:p>
        </p:txBody>
      </p:sp>
      <p:cxnSp>
        <p:nvCxnSpPr>
          <p:cNvPr id="7" name="Straight Connector 6"/>
          <p:cNvCxnSpPr/>
          <p:nvPr userDrawn="1"/>
        </p:nvCxnSpPr>
        <p:spPr>
          <a:xfrm>
            <a:off x="457200" y="1108514"/>
            <a:ext cx="8142288" cy="0"/>
          </a:xfrm>
          <a:prstGeom prst="line">
            <a:avLst/>
          </a:prstGeom>
          <a:ln w="25400">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72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2DF8EB25-AB24-4051-AD06-19C602990683}" type="datetimeFigureOut">
              <a:rPr lang="en-GB" smtClean="0"/>
              <a:t>17/09/2019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F4FC7B-59B4-4139-98DA-A8BE3EDD3359}" type="slidenum">
              <a:rPr lang="en-GB" smtClean="0"/>
              <a:t>‹#›</a:t>
            </a:fld>
            <a:endParaRPr lang="en-GB"/>
          </a:p>
        </p:txBody>
      </p:sp>
    </p:spTree>
    <p:extLst>
      <p:ext uri="{BB962C8B-B14F-4D97-AF65-F5344CB8AC3E}">
        <p14:creationId xmlns:p14="http://schemas.microsoft.com/office/powerpoint/2010/main" val="2547169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and Content (CCC)">
    <p:spTree>
      <p:nvGrpSpPr>
        <p:cNvPr id="1" name=""/>
        <p:cNvGrpSpPr/>
        <p:nvPr/>
      </p:nvGrpSpPr>
      <p:grpSpPr>
        <a:xfrm>
          <a:off x="0" y="0"/>
          <a:ext cx="0" cy="0"/>
          <a:chOff x="0" y="0"/>
          <a:chExt cx="0" cy="0"/>
        </a:xfrm>
      </p:grpSpPr>
      <p:pic>
        <p:nvPicPr>
          <p:cNvPr id="7" name="Picture 6" descr="BLM PPT contents slide 254x190b.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DF8EB25-AB24-4051-AD06-19C602990683}" type="datetimeFigureOut">
              <a:rPr lang="en-GB" smtClean="0"/>
              <a:t>17/09/2019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F4FC7B-59B4-4139-98DA-A8BE3EDD3359}" type="slidenum">
              <a:rPr lang="en-GB" smtClean="0"/>
              <a:t>‹#›</a:t>
            </a:fld>
            <a:endParaRPr lang="en-GB"/>
          </a:p>
        </p:txBody>
      </p:sp>
    </p:spTree>
    <p:extLst>
      <p:ext uri="{BB962C8B-B14F-4D97-AF65-F5344CB8AC3E}">
        <p14:creationId xmlns:p14="http://schemas.microsoft.com/office/powerpoint/2010/main" val="222840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White Cover">
    <p:spTree>
      <p:nvGrpSpPr>
        <p:cNvPr id="1" name=""/>
        <p:cNvGrpSpPr/>
        <p:nvPr/>
      </p:nvGrpSpPr>
      <p:grpSpPr>
        <a:xfrm>
          <a:off x="0" y="0"/>
          <a:ext cx="0" cy="0"/>
          <a:chOff x="0" y="0"/>
          <a:chExt cx="0" cy="0"/>
        </a:xfrm>
      </p:grpSpPr>
      <p:pic>
        <p:nvPicPr>
          <p:cNvPr id="6" name="Picture 5" descr="BLM PPT contents slide 254x190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ctrTitle" hasCustomPrompt="1"/>
          </p:nvPr>
        </p:nvSpPr>
        <p:spPr>
          <a:xfrm>
            <a:off x="1444529" y="2756708"/>
            <a:ext cx="6400800" cy="449833"/>
          </a:xfrm>
          <a:prstGeom prst="rect">
            <a:avLst/>
          </a:prstGeom>
        </p:spPr>
        <p:txBody>
          <a:bodyPr lIns="0" tIns="0" rIns="0" bIns="0" anchor="t" anchorCtr="0"/>
          <a:lstStyle>
            <a:lvl1pPr algn="l">
              <a:defRPr sz="2400" b="0" i="0" cap="all" baseline="0">
                <a:solidFill>
                  <a:schemeClr val="tx1"/>
                </a:solidFill>
                <a:latin typeface="+mn-lt"/>
              </a:defRPr>
            </a:lvl1pPr>
          </a:lstStyle>
          <a:p>
            <a:r>
              <a:rPr lang="en-GB" dirty="0" smtClean="0"/>
              <a:t>title OF PRESENTATION </a:t>
            </a:r>
            <a:endParaRPr lang="en-US" dirty="0"/>
          </a:p>
        </p:txBody>
      </p:sp>
      <p:sp>
        <p:nvSpPr>
          <p:cNvPr id="9" name="Subtitle 2"/>
          <p:cNvSpPr>
            <a:spLocks noGrp="1"/>
          </p:cNvSpPr>
          <p:nvPr>
            <p:ph type="subTitle" idx="1" hasCustomPrompt="1"/>
          </p:nvPr>
        </p:nvSpPr>
        <p:spPr>
          <a:xfrm>
            <a:off x="1444528" y="3245741"/>
            <a:ext cx="6400800" cy="1752600"/>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sz="1400" b="0" i="0" baseline="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Date</a:t>
            </a:r>
          </a:p>
          <a:p>
            <a:endParaRPr lang="en-GB" dirty="0" smtClean="0"/>
          </a:p>
          <a:p>
            <a:r>
              <a:rPr lang="en-US" dirty="0" smtClean="0"/>
              <a:t>Name</a:t>
            </a:r>
          </a:p>
          <a:p>
            <a:r>
              <a:rPr lang="en-US" dirty="0" smtClean="0"/>
              <a:t>Position, BLM</a:t>
            </a:r>
          </a:p>
          <a:p>
            <a:r>
              <a:rPr lang="en-US" dirty="0" smtClean="0"/>
              <a:t>T: direct dial</a:t>
            </a:r>
          </a:p>
          <a:p>
            <a:r>
              <a:rPr lang="en-US" dirty="0" smtClean="0"/>
              <a:t>E: forename.surname@blmlaw.com</a:t>
            </a:r>
            <a:endParaRPr lang="en-US" dirty="0"/>
          </a:p>
        </p:txBody>
      </p:sp>
    </p:spTree>
    <p:extLst>
      <p:ext uri="{BB962C8B-B14F-4D97-AF65-F5344CB8AC3E}">
        <p14:creationId xmlns:p14="http://schemas.microsoft.com/office/powerpoint/2010/main" val="710312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Grey Cover">
    <p:bg>
      <p:bgPr>
        <a:solidFill>
          <a:srgbClr val="D0D9DE"/>
        </a:solidFill>
        <a:effectLst/>
      </p:bgPr>
    </p:bg>
    <p:spTree>
      <p:nvGrpSpPr>
        <p:cNvPr id="1" name=""/>
        <p:cNvGrpSpPr/>
        <p:nvPr/>
      </p:nvGrpSpPr>
      <p:grpSpPr>
        <a:xfrm>
          <a:off x="0" y="0"/>
          <a:ext cx="0" cy="0"/>
          <a:chOff x="0" y="0"/>
          <a:chExt cx="0" cy="0"/>
        </a:xfrm>
      </p:grpSpPr>
      <p:sp>
        <p:nvSpPr>
          <p:cNvPr id="6" name="Freeform 5"/>
          <p:cNvSpPr>
            <a:spLocks noEditPoints="1"/>
          </p:cNvSpPr>
          <p:nvPr userDrawn="1"/>
        </p:nvSpPr>
        <p:spPr bwMode="auto">
          <a:xfrm>
            <a:off x="0" y="187971"/>
            <a:ext cx="5429250" cy="7070651"/>
          </a:xfrm>
          <a:custGeom>
            <a:avLst/>
            <a:gdLst>
              <a:gd name="T0" fmla="*/ 1876 w 1991"/>
              <a:gd name="T1" fmla="*/ 871 h 2593"/>
              <a:gd name="T2" fmla="*/ 1871 w 1991"/>
              <a:gd name="T3" fmla="*/ 859 h 2593"/>
              <a:gd name="T4" fmla="*/ 1871 w 1991"/>
              <a:gd name="T5" fmla="*/ 858 h 2593"/>
              <a:gd name="T6" fmla="*/ 1863 w 1991"/>
              <a:gd name="T7" fmla="*/ 837 h 2593"/>
              <a:gd name="T8" fmla="*/ 1829 w 1991"/>
              <a:gd name="T9" fmla="*/ 760 h 2593"/>
              <a:gd name="T10" fmla="*/ 1823 w 1991"/>
              <a:gd name="T11" fmla="*/ 748 h 2593"/>
              <a:gd name="T12" fmla="*/ 550 w 1991"/>
              <a:gd name="T13" fmla="*/ 32 h 2593"/>
              <a:gd name="T14" fmla="*/ 227 w 1991"/>
              <a:gd name="T15" fmla="*/ 104 h 2593"/>
              <a:gd name="T16" fmla="*/ 0 w 1991"/>
              <a:gd name="T17" fmla="*/ 213 h 2593"/>
              <a:gd name="T18" fmla="*/ 212 w 1991"/>
              <a:gd name="T19" fmla="*/ 163 h 2593"/>
              <a:gd name="T20" fmla="*/ 555 w 1991"/>
              <a:gd name="T21" fmla="*/ 81 h 2593"/>
              <a:gd name="T22" fmla="*/ 1779 w 1991"/>
              <a:gd name="T23" fmla="*/ 768 h 2593"/>
              <a:gd name="T24" fmla="*/ 1603 w 1991"/>
              <a:gd name="T25" fmla="*/ 1281 h 2593"/>
              <a:gd name="T26" fmla="*/ 226 w 1991"/>
              <a:gd name="T27" fmla="*/ 486 h 2593"/>
              <a:gd name="T28" fmla="*/ 0 w 1991"/>
              <a:gd name="T29" fmla="*/ 455 h 2593"/>
              <a:gd name="T30" fmla="*/ 177 w 1991"/>
              <a:gd name="T31" fmla="*/ 708 h 2593"/>
              <a:gd name="T32" fmla="*/ 177 w 1991"/>
              <a:gd name="T33" fmla="*/ 2104 h 2593"/>
              <a:gd name="T34" fmla="*/ 177 w 1991"/>
              <a:gd name="T35" fmla="*/ 2127 h 2593"/>
              <a:gd name="T36" fmla="*/ 289 w 1991"/>
              <a:gd name="T37" fmla="*/ 2450 h 2593"/>
              <a:gd name="T38" fmla="*/ 0 w 1991"/>
              <a:gd name="T39" fmla="*/ 2347 h 2593"/>
              <a:gd name="T40" fmla="*/ 453 w 1991"/>
              <a:gd name="T41" fmla="*/ 2575 h 2593"/>
              <a:gd name="T42" fmla="*/ 572 w 1991"/>
              <a:gd name="T43" fmla="*/ 2589 h 2593"/>
              <a:gd name="T44" fmla="*/ 576 w 1991"/>
              <a:gd name="T45" fmla="*/ 2589 h 2593"/>
              <a:gd name="T46" fmla="*/ 579 w 1991"/>
              <a:gd name="T47" fmla="*/ 2590 h 2593"/>
              <a:gd name="T48" fmla="*/ 671 w 1991"/>
              <a:gd name="T49" fmla="*/ 2593 h 2593"/>
              <a:gd name="T50" fmla="*/ 1835 w 1991"/>
              <a:gd name="T51" fmla="*/ 1846 h 2593"/>
              <a:gd name="T52" fmla="*/ 227 w 1991"/>
              <a:gd name="T53" fmla="*/ 708 h 2593"/>
              <a:gd name="T54" fmla="*/ 1138 w 1991"/>
              <a:gd name="T55" fmla="*/ 1070 h 2593"/>
              <a:gd name="T56" fmla="*/ 955 w 1991"/>
              <a:gd name="T57" fmla="*/ 1655 h 2593"/>
              <a:gd name="T58" fmla="*/ 227 w 1991"/>
              <a:gd name="T59" fmla="*/ 708 h 2593"/>
              <a:gd name="T60" fmla="*/ 1097 w 1991"/>
              <a:gd name="T61" fmla="*/ 2467 h 2593"/>
              <a:gd name="T62" fmla="*/ 582 w 1991"/>
              <a:gd name="T63" fmla="*/ 2540 h 2593"/>
              <a:gd name="T64" fmla="*/ 980 w 1991"/>
              <a:gd name="T65" fmla="*/ 1698 h 2593"/>
              <a:gd name="T66" fmla="*/ 1846 w 1991"/>
              <a:gd name="T67" fmla="*/ 1071 h 2593"/>
              <a:gd name="T68" fmla="*/ 1894 w 1991"/>
              <a:gd name="T69" fmla="*/ 1154 h 2593"/>
              <a:gd name="T70" fmla="*/ 1896 w 1991"/>
              <a:gd name="T71" fmla="*/ 1171 h 2593"/>
              <a:gd name="T72" fmla="*/ 1891 w 1991"/>
              <a:gd name="T73" fmla="*/ 1487 h 2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91" h="2593">
                <a:moveTo>
                  <a:pt x="1880" y="884"/>
                </a:moveTo>
                <a:cubicBezTo>
                  <a:pt x="1879" y="880"/>
                  <a:pt x="1877" y="875"/>
                  <a:pt x="1876" y="871"/>
                </a:cubicBezTo>
                <a:cubicBezTo>
                  <a:pt x="1875" y="869"/>
                  <a:pt x="1874" y="866"/>
                  <a:pt x="1873" y="864"/>
                </a:cubicBezTo>
                <a:cubicBezTo>
                  <a:pt x="1872" y="862"/>
                  <a:pt x="1872" y="861"/>
                  <a:pt x="1871" y="859"/>
                </a:cubicBezTo>
                <a:cubicBezTo>
                  <a:pt x="1871" y="859"/>
                  <a:pt x="1871" y="859"/>
                  <a:pt x="1871" y="859"/>
                </a:cubicBezTo>
                <a:cubicBezTo>
                  <a:pt x="1871" y="858"/>
                  <a:pt x="1871" y="858"/>
                  <a:pt x="1871" y="858"/>
                </a:cubicBezTo>
                <a:cubicBezTo>
                  <a:pt x="1869" y="853"/>
                  <a:pt x="1867" y="848"/>
                  <a:pt x="1865" y="843"/>
                </a:cubicBezTo>
                <a:cubicBezTo>
                  <a:pt x="1864" y="841"/>
                  <a:pt x="1863" y="839"/>
                  <a:pt x="1863" y="837"/>
                </a:cubicBezTo>
                <a:cubicBezTo>
                  <a:pt x="1862" y="834"/>
                  <a:pt x="1861" y="832"/>
                  <a:pt x="1860" y="829"/>
                </a:cubicBezTo>
                <a:cubicBezTo>
                  <a:pt x="1850" y="806"/>
                  <a:pt x="1840" y="783"/>
                  <a:pt x="1829" y="760"/>
                </a:cubicBezTo>
                <a:cubicBezTo>
                  <a:pt x="1827" y="756"/>
                  <a:pt x="1825" y="752"/>
                  <a:pt x="1824" y="748"/>
                </a:cubicBezTo>
                <a:cubicBezTo>
                  <a:pt x="1823" y="748"/>
                  <a:pt x="1823" y="748"/>
                  <a:pt x="1823" y="748"/>
                </a:cubicBezTo>
                <a:cubicBezTo>
                  <a:pt x="1744" y="585"/>
                  <a:pt x="1630" y="439"/>
                  <a:pt x="1489" y="322"/>
                </a:cubicBezTo>
                <a:cubicBezTo>
                  <a:pt x="1225" y="103"/>
                  <a:pt x="892" y="0"/>
                  <a:pt x="550" y="32"/>
                </a:cubicBezTo>
                <a:cubicBezTo>
                  <a:pt x="438" y="42"/>
                  <a:pt x="330" y="66"/>
                  <a:pt x="227" y="104"/>
                </a:cubicBezTo>
                <a:cubicBezTo>
                  <a:pt x="227" y="104"/>
                  <a:pt x="227" y="104"/>
                  <a:pt x="227" y="104"/>
                </a:cubicBezTo>
                <a:cubicBezTo>
                  <a:pt x="227" y="104"/>
                  <a:pt x="227" y="104"/>
                  <a:pt x="227" y="104"/>
                </a:cubicBezTo>
                <a:cubicBezTo>
                  <a:pt x="148" y="133"/>
                  <a:pt x="72" y="170"/>
                  <a:pt x="0" y="213"/>
                </a:cubicBezTo>
                <a:cubicBezTo>
                  <a:pt x="0" y="272"/>
                  <a:pt x="0" y="272"/>
                  <a:pt x="0" y="272"/>
                </a:cubicBezTo>
                <a:cubicBezTo>
                  <a:pt x="66" y="230"/>
                  <a:pt x="137" y="193"/>
                  <a:pt x="212" y="163"/>
                </a:cubicBezTo>
                <a:cubicBezTo>
                  <a:pt x="212" y="163"/>
                  <a:pt x="212" y="163"/>
                  <a:pt x="212" y="163"/>
                </a:cubicBezTo>
                <a:cubicBezTo>
                  <a:pt x="320" y="120"/>
                  <a:pt x="435" y="92"/>
                  <a:pt x="555" y="81"/>
                </a:cubicBezTo>
                <a:cubicBezTo>
                  <a:pt x="883" y="50"/>
                  <a:pt x="1204" y="150"/>
                  <a:pt x="1457" y="360"/>
                </a:cubicBezTo>
                <a:cubicBezTo>
                  <a:pt x="1595" y="475"/>
                  <a:pt x="1704" y="614"/>
                  <a:pt x="1779" y="768"/>
                </a:cubicBezTo>
                <a:cubicBezTo>
                  <a:pt x="1779" y="769"/>
                  <a:pt x="1779" y="769"/>
                  <a:pt x="1779" y="769"/>
                </a:cubicBezTo>
                <a:cubicBezTo>
                  <a:pt x="1868" y="969"/>
                  <a:pt x="1804" y="1154"/>
                  <a:pt x="1603" y="1281"/>
                </a:cubicBezTo>
                <a:cubicBezTo>
                  <a:pt x="1163" y="1027"/>
                  <a:pt x="1163" y="1027"/>
                  <a:pt x="1163" y="1027"/>
                </a:cubicBezTo>
                <a:cubicBezTo>
                  <a:pt x="766" y="798"/>
                  <a:pt x="353" y="559"/>
                  <a:pt x="226" y="486"/>
                </a:cubicBezTo>
                <a:cubicBezTo>
                  <a:pt x="150" y="441"/>
                  <a:pt x="73" y="414"/>
                  <a:pt x="0" y="405"/>
                </a:cubicBezTo>
                <a:cubicBezTo>
                  <a:pt x="0" y="455"/>
                  <a:pt x="0" y="455"/>
                  <a:pt x="0" y="455"/>
                </a:cubicBezTo>
                <a:cubicBezTo>
                  <a:pt x="57" y="463"/>
                  <a:pt x="117" y="483"/>
                  <a:pt x="178" y="515"/>
                </a:cubicBezTo>
                <a:cubicBezTo>
                  <a:pt x="177" y="708"/>
                  <a:pt x="177" y="708"/>
                  <a:pt x="177" y="708"/>
                </a:cubicBezTo>
                <a:cubicBezTo>
                  <a:pt x="177" y="1237"/>
                  <a:pt x="177" y="1922"/>
                  <a:pt x="177" y="2104"/>
                </a:cubicBezTo>
                <a:cubicBezTo>
                  <a:pt x="177" y="2104"/>
                  <a:pt x="177" y="2104"/>
                  <a:pt x="177" y="2104"/>
                </a:cubicBezTo>
                <a:cubicBezTo>
                  <a:pt x="177" y="2119"/>
                  <a:pt x="177" y="2119"/>
                  <a:pt x="177" y="2119"/>
                </a:cubicBezTo>
                <a:cubicBezTo>
                  <a:pt x="177" y="2122"/>
                  <a:pt x="177" y="2124"/>
                  <a:pt x="177" y="2127"/>
                </a:cubicBezTo>
                <a:cubicBezTo>
                  <a:pt x="177" y="2130"/>
                  <a:pt x="177" y="2132"/>
                  <a:pt x="177" y="2134"/>
                </a:cubicBezTo>
                <a:cubicBezTo>
                  <a:pt x="182" y="2264"/>
                  <a:pt x="219" y="2371"/>
                  <a:pt x="289" y="2450"/>
                </a:cubicBezTo>
                <a:cubicBezTo>
                  <a:pt x="305" y="2468"/>
                  <a:pt x="322" y="2485"/>
                  <a:pt x="341" y="2499"/>
                </a:cubicBezTo>
                <a:cubicBezTo>
                  <a:pt x="219" y="2466"/>
                  <a:pt x="104" y="2415"/>
                  <a:pt x="0" y="2347"/>
                </a:cubicBezTo>
                <a:cubicBezTo>
                  <a:pt x="0" y="2406"/>
                  <a:pt x="0" y="2406"/>
                  <a:pt x="0" y="2406"/>
                </a:cubicBezTo>
                <a:cubicBezTo>
                  <a:pt x="137" y="2489"/>
                  <a:pt x="290" y="2547"/>
                  <a:pt x="453" y="2575"/>
                </a:cubicBezTo>
                <a:cubicBezTo>
                  <a:pt x="490" y="2581"/>
                  <a:pt x="529" y="2586"/>
                  <a:pt x="572" y="2589"/>
                </a:cubicBezTo>
                <a:cubicBezTo>
                  <a:pt x="572" y="2589"/>
                  <a:pt x="572" y="2589"/>
                  <a:pt x="572" y="2589"/>
                </a:cubicBezTo>
                <a:cubicBezTo>
                  <a:pt x="573" y="2589"/>
                  <a:pt x="573" y="2589"/>
                  <a:pt x="573" y="2589"/>
                </a:cubicBezTo>
                <a:cubicBezTo>
                  <a:pt x="574" y="2589"/>
                  <a:pt x="575" y="2589"/>
                  <a:pt x="576" y="2589"/>
                </a:cubicBezTo>
                <a:cubicBezTo>
                  <a:pt x="577" y="2590"/>
                  <a:pt x="578" y="2590"/>
                  <a:pt x="579" y="2590"/>
                </a:cubicBezTo>
                <a:cubicBezTo>
                  <a:pt x="579" y="2590"/>
                  <a:pt x="579" y="2590"/>
                  <a:pt x="579" y="2590"/>
                </a:cubicBezTo>
                <a:cubicBezTo>
                  <a:pt x="609" y="2592"/>
                  <a:pt x="640" y="2593"/>
                  <a:pt x="671" y="2593"/>
                </a:cubicBezTo>
                <a:cubicBezTo>
                  <a:pt x="671" y="2593"/>
                  <a:pt x="671" y="2593"/>
                  <a:pt x="671" y="2593"/>
                </a:cubicBezTo>
                <a:cubicBezTo>
                  <a:pt x="823" y="2593"/>
                  <a:pt x="972" y="2566"/>
                  <a:pt x="1114" y="2513"/>
                </a:cubicBezTo>
                <a:cubicBezTo>
                  <a:pt x="1436" y="2394"/>
                  <a:pt x="1692" y="2157"/>
                  <a:pt x="1835" y="1846"/>
                </a:cubicBezTo>
                <a:cubicBezTo>
                  <a:pt x="1976" y="1541"/>
                  <a:pt x="1991" y="1200"/>
                  <a:pt x="1880" y="884"/>
                </a:cubicBezTo>
                <a:close/>
                <a:moveTo>
                  <a:pt x="227" y="708"/>
                </a:moveTo>
                <a:cubicBezTo>
                  <a:pt x="227" y="543"/>
                  <a:pt x="227" y="543"/>
                  <a:pt x="227" y="543"/>
                </a:cubicBezTo>
                <a:cubicBezTo>
                  <a:pt x="377" y="630"/>
                  <a:pt x="765" y="855"/>
                  <a:pt x="1138" y="1070"/>
                </a:cubicBezTo>
                <a:cubicBezTo>
                  <a:pt x="1554" y="1310"/>
                  <a:pt x="1554" y="1310"/>
                  <a:pt x="1554" y="1310"/>
                </a:cubicBezTo>
                <a:cubicBezTo>
                  <a:pt x="1446" y="1372"/>
                  <a:pt x="1215" y="1505"/>
                  <a:pt x="955" y="1655"/>
                </a:cubicBezTo>
                <a:cubicBezTo>
                  <a:pt x="712" y="1795"/>
                  <a:pt x="443" y="1950"/>
                  <a:pt x="226" y="2075"/>
                </a:cubicBezTo>
                <a:cubicBezTo>
                  <a:pt x="227" y="1859"/>
                  <a:pt x="227" y="1213"/>
                  <a:pt x="227" y="708"/>
                </a:cubicBezTo>
                <a:close/>
                <a:moveTo>
                  <a:pt x="1790" y="1825"/>
                </a:moveTo>
                <a:cubicBezTo>
                  <a:pt x="1653" y="2125"/>
                  <a:pt x="1406" y="2353"/>
                  <a:pt x="1097" y="2467"/>
                </a:cubicBezTo>
                <a:cubicBezTo>
                  <a:pt x="960" y="2518"/>
                  <a:pt x="817" y="2543"/>
                  <a:pt x="671" y="2543"/>
                </a:cubicBezTo>
                <a:cubicBezTo>
                  <a:pt x="641" y="2543"/>
                  <a:pt x="612" y="2542"/>
                  <a:pt x="582" y="2540"/>
                </a:cubicBezTo>
                <a:cubicBezTo>
                  <a:pt x="364" y="2518"/>
                  <a:pt x="236" y="2370"/>
                  <a:pt x="227" y="2132"/>
                </a:cubicBezTo>
                <a:cubicBezTo>
                  <a:pt x="448" y="2005"/>
                  <a:pt x="728" y="1844"/>
                  <a:pt x="980" y="1698"/>
                </a:cubicBezTo>
                <a:cubicBezTo>
                  <a:pt x="1263" y="1535"/>
                  <a:pt x="1511" y="1392"/>
                  <a:pt x="1604" y="1338"/>
                </a:cubicBezTo>
                <a:cubicBezTo>
                  <a:pt x="1727" y="1267"/>
                  <a:pt x="1809" y="1177"/>
                  <a:pt x="1846" y="1071"/>
                </a:cubicBezTo>
                <a:cubicBezTo>
                  <a:pt x="1854" y="1048"/>
                  <a:pt x="1860" y="1023"/>
                  <a:pt x="1864" y="999"/>
                </a:cubicBezTo>
                <a:cubicBezTo>
                  <a:pt x="1877" y="1050"/>
                  <a:pt x="1887" y="1102"/>
                  <a:pt x="1894" y="1154"/>
                </a:cubicBezTo>
                <a:cubicBezTo>
                  <a:pt x="1894" y="1156"/>
                  <a:pt x="1894" y="1158"/>
                  <a:pt x="1895" y="1160"/>
                </a:cubicBezTo>
                <a:cubicBezTo>
                  <a:pt x="1895" y="1164"/>
                  <a:pt x="1895" y="1167"/>
                  <a:pt x="1896" y="1171"/>
                </a:cubicBezTo>
                <a:cubicBezTo>
                  <a:pt x="1907" y="1274"/>
                  <a:pt x="1906" y="1380"/>
                  <a:pt x="1890" y="1487"/>
                </a:cubicBezTo>
                <a:cubicBezTo>
                  <a:pt x="1891" y="1487"/>
                  <a:pt x="1891" y="1487"/>
                  <a:pt x="1891" y="1487"/>
                </a:cubicBezTo>
                <a:cubicBezTo>
                  <a:pt x="1874" y="1602"/>
                  <a:pt x="1840" y="1716"/>
                  <a:pt x="1790" y="18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Title 1"/>
          <p:cNvSpPr>
            <a:spLocks noGrp="1"/>
          </p:cNvSpPr>
          <p:nvPr>
            <p:ph type="ctrTitle" hasCustomPrompt="1"/>
          </p:nvPr>
        </p:nvSpPr>
        <p:spPr>
          <a:xfrm>
            <a:off x="1444529" y="2756708"/>
            <a:ext cx="6400800" cy="449833"/>
          </a:xfrm>
          <a:prstGeom prst="rect">
            <a:avLst/>
          </a:prstGeom>
        </p:spPr>
        <p:txBody>
          <a:bodyPr lIns="0" tIns="0" rIns="0" bIns="0" anchor="t" anchorCtr="0"/>
          <a:lstStyle>
            <a:lvl1pPr algn="l">
              <a:defRPr sz="2400" b="0" i="0" cap="all" baseline="0">
                <a:solidFill>
                  <a:schemeClr val="tx1"/>
                </a:solidFill>
                <a:latin typeface="+mn-lt"/>
              </a:defRPr>
            </a:lvl1pPr>
          </a:lstStyle>
          <a:p>
            <a:r>
              <a:rPr lang="en-GB" dirty="0" smtClean="0"/>
              <a:t>title OF PRESENTATION </a:t>
            </a:r>
            <a:endParaRPr lang="en-US" dirty="0"/>
          </a:p>
        </p:txBody>
      </p:sp>
      <p:sp>
        <p:nvSpPr>
          <p:cNvPr id="9" name="Subtitle 2"/>
          <p:cNvSpPr>
            <a:spLocks noGrp="1"/>
          </p:cNvSpPr>
          <p:nvPr>
            <p:ph type="subTitle" idx="1" hasCustomPrompt="1"/>
          </p:nvPr>
        </p:nvSpPr>
        <p:spPr>
          <a:xfrm>
            <a:off x="1444528" y="3245741"/>
            <a:ext cx="6400800" cy="1752600"/>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sz="1400" b="0" i="0" baseline="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Date</a:t>
            </a:r>
          </a:p>
          <a:p>
            <a:endParaRPr lang="en-GB" dirty="0" smtClean="0"/>
          </a:p>
          <a:p>
            <a:r>
              <a:rPr lang="en-US" dirty="0" smtClean="0"/>
              <a:t>Name</a:t>
            </a:r>
          </a:p>
          <a:p>
            <a:r>
              <a:rPr lang="en-US" dirty="0" smtClean="0"/>
              <a:t>Position, BLM</a:t>
            </a:r>
          </a:p>
          <a:p>
            <a:r>
              <a:rPr lang="en-US" dirty="0" smtClean="0"/>
              <a:t>T: direct dial</a:t>
            </a:r>
          </a:p>
          <a:p>
            <a:r>
              <a:rPr lang="en-US" dirty="0" smtClean="0"/>
              <a:t>E: forename.surname@blmlaw.com</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5591" y="455259"/>
            <a:ext cx="1438659" cy="502921"/>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6575" y="6342322"/>
            <a:ext cx="1806575" cy="228417"/>
          </a:xfrm>
          <a:prstGeom prst="rect">
            <a:avLst/>
          </a:prstGeom>
        </p:spPr>
      </p:pic>
    </p:spTree>
    <p:extLst>
      <p:ext uri="{BB962C8B-B14F-4D97-AF65-F5344CB8AC3E}">
        <p14:creationId xmlns:p14="http://schemas.microsoft.com/office/powerpoint/2010/main" val="3395176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Red Cover">
    <p:spTree>
      <p:nvGrpSpPr>
        <p:cNvPr id="1" name=""/>
        <p:cNvGrpSpPr/>
        <p:nvPr/>
      </p:nvGrpSpPr>
      <p:grpSpPr>
        <a:xfrm>
          <a:off x="0" y="0"/>
          <a:ext cx="0" cy="0"/>
          <a:chOff x="0" y="0"/>
          <a:chExt cx="0" cy="0"/>
        </a:xfrm>
      </p:grpSpPr>
      <p:pic>
        <p:nvPicPr>
          <p:cNvPr id="7" name="Picture 6" descr="BLM PPT cover slide 254x19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ctrTitle" hasCustomPrompt="1"/>
          </p:nvPr>
        </p:nvSpPr>
        <p:spPr>
          <a:xfrm>
            <a:off x="1444529" y="2756708"/>
            <a:ext cx="6400800" cy="449833"/>
          </a:xfrm>
          <a:prstGeom prst="rect">
            <a:avLst/>
          </a:prstGeom>
        </p:spPr>
        <p:txBody>
          <a:bodyPr lIns="0" tIns="0" rIns="0" bIns="0" anchor="t" anchorCtr="0"/>
          <a:lstStyle>
            <a:lvl1pPr algn="l">
              <a:defRPr sz="2400" b="0" i="0" cap="all" baseline="0">
                <a:solidFill>
                  <a:schemeClr val="bg1"/>
                </a:solidFill>
                <a:latin typeface="+mj-lt"/>
              </a:defRPr>
            </a:lvl1pPr>
          </a:lstStyle>
          <a:p>
            <a:r>
              <a:rPr lang="en-GB" dirty="0" smtClean="0"/>
              <a:t>title OF PRESENTATION </a:t>
            </a:r>
            <a:endParaRPr lang="en-US" dirty="0"/>
          </a:p>
        </p:txBody>
      </p:sp>
      <p:sp>
        <p:nvSpPr>
          <p:cNvPr id="9" name="Subtitle 2"/>
          <p:cNvSpPr>
            <a:spLocks noGrp="1"/>
          </p:cNvSpPr>
          <p:nvPr>
            <p:ph type="subTitle" idx="1" hasCustomPrompt="1"/>
          </p:nvPr>
        </p:nvSpPr>
        <p:spPr>
          <a:xfrm>
            <a:off x="1444528" y="3245741"/>
            <a:ext cx="6400800" cy="1752600"/>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sz="1400" b="0" i="0" baseline="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Date</a:t>
            </a:r>
          </a:p>
          <a:p>
            <a:endParaRPr lang="en-GB" dirty="0" smtClean="0"/>
          </a:p>
          <a:p>
            <a:r>
              <a:rPr lang="en-US" dirty="0" smtClean="0"/>
              <a:t>Name</a:t>
            </a:r>
          </a:p>
          <a:p>
            <a:r>
              <a:rPr lang="en-US" dirty="0" smtClean="0"/>
              <a:t>Position, BLM</a:t>
            </a:r>
          </a:p>
          <a:p>
            <a:r>
              <a:rPr lang="en-US" dirty="0" smtClean="0"/>
              <a:t>T: direct dial</a:t>
            </a:r>
          </a:p>
          <a:p>
            <a:r>
              <a:rPr lang="en-US" dirty="0" smtClean="0"/>
              <a:t>E: forename.surname@blmlaw.com</a:t>
            </a:r>
            <a:endParaRPr lang="en-US" dirty="0"/>
          </a:p>
        </p:txBody>
      </p:sp>
    </p:spTree>
    <p:extLst>
      <p:ext uri="{BB962C8B-B14F-4D97-AF65-F5344CB8AC3E}">
        <p14:creationId xmlns:p14="http://schemas.microsoft.com/office/powerpoint/2010/main" val="1876560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7" name="Picture 6" descr="BLM PPT end slide 254x19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25749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smtClean="0"/>
              <a:t>content</a:t>
            </a:r>
            <a:endParaRPr lang="en-US" dirty="0"/>
          </a:p>
        </p:txBody>
      </p:sp>
      <p:sp>
        <p:nvSpPr>
          <p:cNvPr id="5" name="Slide Number Placeholder 4"/>
          <p:cNvSpPr>
            <a:spLocks noGrp="1"/>
          </p:cNvSpPr>
          <p:nvPr>
            <p:ph type="sldNum" sz="quarter" idx="12"/>
          </p:nvPr>
        </p:nvSpPr>
        <p:spPr/>
        <p:txBody>
          <a:bodyPr/>
          <a:lstStyle/>
          <a:p>
            <a:fld id="{C9C00FB6-3605-B843-B201-F9FC7C72FE33}" type="slidenum">
              <a:rPr lang="en-US" smtClean="0"/>
              <a:pPr/>
              <a:t>‹#›</a:t>
            </a:fld>
            <a:endParaRPr lang="en-US"/>
          </a:p>
        </p:txBody>
      </p:sp>
      <p:sp>
        <p:nvSpPr>
          <p:cNvPr id="10" name="Content Placeholder 9"/>
          <p:cNvSpPr>
            <a:spLocks noGrp="1"/>
          </p:cNvSpPr>
          <p:nvPr>
            <p:ph sz="quarter" idx="13" hasCustomPrompt="1"/>
          </p:nvPr>
        </p:nvSpPr>
        <p:spPr>
          <a:xfrm>
            <a:off x="457200" y="1606549"/>
            <a:ext cx="8229600" cy="4040717"/>
          </a:xfrm>
          <a:prstGeom prst="rect">
            <a:avLst/>
          </a:prstGeom>
        </p:spPr>
        <p:txBody>
          <a:bodyPr vert="horz" lIns="0" rIns="0"/>
          <a:lstStyle>
            <a:lvl1pPr marL="0" indent="277200">
              <a:spcBef>
                <a:spcPts val="768"/>
              </a:spcBef>
              <a:spcAft>
                <a:spcPts val="0"/>
              </a:spcAft>
              <a:buClr>
                <a:srgbClr val="D12B24"/>
              </a:buClr>
              <a:buFont typeface="Lucida Grande"/>
              <a:buChar char="‣"/>
              <a:defRPr sz="2400">
                <a:solidFill>
                  <a:schemeClr val="tx1">
                    <a:lumMod val="75000"/>
                    <a:lumOff val="25000"/>
                  </a:schemeClr>
                </a:solidFill>
                <a:latin typeface="Gill Sans MT"/>
              </a:defRPr>
            </a:lvl1pPr>
            <a:lvl2pPr marL="0" indent="277200">
              <a:spcBef>
                <a:spcPts val="768"/>
              </a:spcBef>
              <a:spcAft>
                <a:spcPts val="0"/>
              </a:spcAft>
              <a:buClr>
                <a:srgbClr val="D12B24"/>
              </a:buClr>
              <a:buFont typeface="Lucida Grande"/>
              <a:buChar char="‣"/>
              <a:defRPr sz="2200" baseline="0">
                <a:solidFill>
                  <a:schemeClr val="tx1">
                    <a:lumMod val="75000"/>
                    <a:lumOff val="25000"/>
                  </a:schemeClr>
                </a:solidFill>
                <a:latin typeface="Gill Sans MT"/>
              </a:defRPr>
            </a:lvl2pPr>
            <a:lvl3pPr marL="0" indent="277200">
              <a:spcBef>
                <a:spcPts val="768"/>
              </a:spcBef>
              <a:spcAft>
                <a:spcPts val="0"/>
              </a:spcAft>
              <a:buClr>
                <a:srgbClr val="D12B24"/>
              </a:buClr>
              <a:buFont typeface="Lucida Grande"/>
              <a:buChar char="‣"/>
              <a:defRPr sz="2000" baseline="0">
                <a:solidFill>
                  <a:schemeClr val="tx1">
                    <a:lumMod val="75000"/>
                    <a:lumOff val="25000"/>
                  </a:schemeClr>
                </a:solidFill>
                <a:latin typeface="Gill Sans MT"/>
              </a:defRPr>
            </a:lvl3pPr>
            <a:lvl4pPr marL="0" indent="277200">
              <a:spcBef>
                <a:spcPts val="768"/>
              </a:spcBef>
              <a:spcAft>
                <a:spcPts val="0"/>
              </a:spcAft>
              <a:buClr>
                <a:srgbClr val="D12B24"/>
              </a:buClr>
              <a:buFont typeface="Lucida Grande"/>
              <a:buChar char="‣"/>
              <a:defRPr>
                <a:latin typeface="Gill Sans MT"/>
              </a:defRPr>
            </a:lvl4pPr>
            <a:lvl5pPr marL="0" indent="277200">
              <a:spcBef>
                <a:spcPts val="768"/>
              </a:spcBef>
              <a:spcAft>
                <a:spcPts val="0"/>
              </a:spcAft>
              <a:buClr>
                <a:srgbClr val="D12B24"/>
              </a:buClr>
              <a:buFont typeface="Lucida Grande"/>
              <a:buChar char="‣"/>
              <a:defRPr>
                <a:latin typeface="Gill Sans MT"/>
              </a:defRPr>
            </a:lvl5pPr>
          </a:lstStyle>
          <a:p>
            <a:pPr lvl="0"/>
            <a:r>
              <a:rPr lang="en-GB" dirty="0" smtClean="0"/>
              <a:t>Size 24 font</a:t>
            </a:r>
          </a:p>
          <a:p>
            <a:pPr lvl="1"/>
            <a:r>
              <a:rPr lang="en-GB" dirty="0" smtClean="0"/>
              <a:t>Size 22 font</a:t>
            </a:r>
          </a:p>
          <a:p>
            <a:pPr lvl="2"/>
            <a:r>
              <a:rPr lang="en-GB" dirty="0" smtClean="0"/>
              <a:t>Size 20 font</a:t>
            </a:r>
          </a:p>
        </p:txBody>
      </p:sp>
    </p:spTree>
    <p:extLst>
      <p:ext uri="{BB962C8B-B14F-4D97-AF65-F5344CB8AC3E}">
        <p14:creationId xmlns:p14="http://schemas.microsoft.com/office/powerpoint/2010/main" val="407164916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32001"/>
            <a:ext cx="6604000" cy="660200"/>
          </a:xfrm>
          <a:prstGeom prst="rect">
            <a:avLst/>
          </a:prstGeom>
        </p:spPr>
        <p:txBody>
          <a:bodyPr vert="horz" lIns="0" tIns="0" rIns="0" bIns="0" rtlCol="0" anchor="ctr"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605600"/>
            <a:ext cx="7886700" cy="4351338"/>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DF8EB25-AB24-4051-AD06-19C602990683}" type="datetimeFigureOut">
              <a:rPr lang="en-GB" smtClean="0"/>
              <a:t>17/09/2019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28650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F4FC7B-59B4-4139-98DA-A8BE3EDD3359}" type="slidenum">
              <a:rPr lang="en-GB" smtClean="0"/>
              <a:pPr/>
              <a:t>‹#›</a:t>
            </a:fld>
            <a:endParaRPr lang="en-GB"/>
          </a:p>
        </p:txBody>
      </p:sp>
      <p:cxnSp>
        <p:nvCxnSpPr>
          <p:cNvPr id="9" name="Straight Connector 8"/>
          <p:cNvCxnSpPr/>
          <p:nvPr/>
        </p:nvCxnSpPr>
        <p:spPr>
          <a:xfrm>
            <a:off x="457200" y="1108514"/>
            <a:ext cx="8142288" cy="0"/>
          </a:xfrm>
          <a:prstGeom prst="line">
            <a:avLst/>
          </a:prstGeom>
          <a:ln w="25400">
            <a:solidFill>
              <a:schemeClr val="tx2"/>
            </a:solidFill>
          </a:ln>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165591" y="455259"/>
            <a:ext cx="1438659" cy="502921"/>
          </a:xfrm>
          <a:prstGeom prst="rect">
            <a:avLst/>
          </a:prstGeom>
        </p:spPr>
      </p:pic>
      <p:pic>
        <p:nvPicPr>
          <p:cNvPr id="11" name="Picture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36575" y="6342322"/>
            <a:ext cx="1806575" cy="228417"/>
          </a:xfrm>
          <a:prstGeom prst="rect">
            <a:avLst/>
          </a:prstGeom>
        </p:spPr>
      </p:pic>
    </p:spTree>
    <p:extLst>
      <p:ext uri="{BB962C8B-B14F-4D97-AF65-F5344CB8AC3E}">
        <p14:creationId xmlns:p14="http://schemas.microsoft.com/office/powerpoint/2010/main" val="1549081269"/>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0" r:id="rId3"/>
    <p:sldLayoutId id="2147483657" r:id="rId4"/>
    <p:sldLayoutId id="2147483658" r:id="rId5"/>
    <p:sldLayoutId id="2147483659" r:id="rId6"/>
    <p:sldLayoutId id="2147483649" r:id="rId7"/>
    <p:sldLayoutId id="2147483656" r:id="rId8"/>
    <p:sldLayoutId id="2147483660" r:id="rId9"/>
    <p:sldLayoutId id="2147483661" r:id="rId10"/>
  </p:sldLayoutIdLst>
  <p:txStyles>
    <p:titleStyle>
      <a:lvl1pPr algn="l" defTabSz="685800" rtl="0" eaLnBrk="1" latinLnBrk="0" hangingPunct="1">
        <a:lnSpc>
          <a:spcPct val="90000"/>
        </a:lnSpc>
        <a:spcBef>
          <a:spcPct val="0"/>
        </a:spcBef>
        <a:buNone/>
        <a:defRPr sz="2100" kern="1200" cap="all" baseline="0">
          <a:solidFill>
            <a:schemeClr val="tx1"/>
          </a:solidFill>
          <a:latin typeface="+mj-lt"/>
          <a:ea typeface="+mj-ea"/>
          <a:cs typeface="+mj-cs"/>
        </a:defRPr>
      </a:lvl1pPr>
    </p:titleStyle>
    <p:bodyStyle>
      <a:lvl1pPr marL="0" indent="277200" algn="l" defTabSz="457200" rtl="0" eaLnBrk="1" latinLnBrk="0" hangingPunct="1">
        <a:lnSpc>
          <a:spcPct val="90000"/>
        </a:lnSpc>
        <a:spcBef>
          <a:spcPts val="768"/>
        </a:spcBef>
        <a:spcAft>
          <a:spcPts val="0"/>
        </a:spcAft>
        <a:buClr>
          <a:srgbClr val="D12B24"/>
        </a:buClr>
        <a:buFont typeface="Lucida Grande"/>
        <a:buChar char="‣"/>
        <a:defRPr lang="en-US" sz="2400" kern="1200" dirty="0" smtClean="0">
          <a:solidFill>
            <a:schemeClr val="tx1"/>
          </a:solidFill>
          <a:latin typeface="+mn-lt"/>
          <a:ea typeface="+mn-ea"/>
          <a:cs typeface="+mn-cs"/>
        </a:defRPr>
      </a:lvl1pPr>
      <a:lvl2pPr marL="542925" indent="-277813" algn="l" defTabSz="457200" rtl="0" eaLnBrk="1" latinLnBrk="0" hangingPunct="1">
        <a:lnSpc>
          <a:spcPct val="90000"/>
        </a:lnSpc>
        <a:spcBef>
          <a:spcPts val="768"/>
        </a:spcBef>
        <a:spcAft>
          <a:spcPts val="0"/>
        </a:spcAft>
        <a:buClr>
          <a:srgbClr val="D12B24"/>
        </a:buClr>
        <a:buFont typeface="Lucida Grande"/>
        <a:buChar char="‣"/>
        <a:defRPr lang="en-US" sz="2200" kern="1200" dirty="0" smtClean="0">
          <a:solidFill>
            <a:schemeClr val="tx1"/>
          </a:solidFill>
          <a:latin typeface="+mn-lt"/>
          <a:ea typeface="+mn-ea"/>
          <a:cs typeface="+mn-cs"/>
        </a:defRPr>
      </a:lvl2pPr>
      <a:lvl3pPr marL="808038" indent="-265113" algn="l" defTabSz="457200" rtl="0" eaLnBrk="1" latinLnBrk="0" hangingPunct="1">
        <a:lnSpc>
          <a:spcPct val="90000"/>
        </a:lnSpc>
        <a:spcBef>
          <a:spcPts val="768"/>
        </a:spcBef>
        <a:spcAft>
          <a:spcPts val="0"/>
        </a:spcAft>
        <a:buClr>
          <a:srgbClr val="D12B24"/>
        </a:buClr>
        <a:buFont typeface="Lucida Grande"/>
        <a:buChar char="‣"/>
        <a:defRPr lang="en-US" sz="2000" kern="1200" dirty="0" smtClean="0">
          <a:solidFill>
            <a:schemeClr val="tx1"/>
          </a:solidFill>
          <a:latin typeface="+mn-lt"/>
          <a:ea typeface="+mn-ea"/>
          <a:cs typeface="+mn-cs"/>
        </a:defRPr>
      </a:lvl3pPr>
      <a:lvl4pPr marL="1073150" indent="-265113" algn="l" defTabSz="457200" rtl="0" eaLnBrk="1" latinLnBrk="0" hangingPunct="1">
        <a:lnSpc>
          <a:spcPct val="90000"/>
        </a:lnSpc>
        <a:spcBef>
          <a:spcPts val="768"/>
        </a:spcBef>
        <a:spcAft>
          <a:spcPts val="0"/>
        </a:spcAft>
        <a:buClr>
          <a:srgbClr val="D12B24"/>
        </a:buClr>
        <a:buFont typeface="Lucida Grande"/>
        <a:buChar char="‣"/>
        <a:defRPr lang="en-US" sz="1800" kern="1200" dirty="0" smtClean="0">
          <a:solidFill>
            <a:schemeClr val="tx1"/>
          </a:solidFill>
          <a:latin typeface="+mn-lt"/>
          <a:ea typeface="+mn-ea"/>
          <a:cs typeface="+mn-cs"/>
        </a:defRPr>
      </a:lvl4pPr>
      <a:lvl5pPr marL="1338263" indent="-265113" algn="l" defTabSz="457200" rtl="0" eaLnBrk="1" latinLnBrk="0" hangingPunct="1">
        <a:lnSpc>
          <a:spcPct val="90000"/>
        </a:lnSpc>
        <a:spcBef>
          <a:spcPts val="768"/>
        </a:spcBef>
        <a:spcAft>
          <a:spcPts val="0"/>
        </a:spcAft>
        <a:buClr>
          <a:srgbClr val="D12B24"/>
        </a:buClr>
        <a:buFont typeface="Lucida Grande"/>
        <a:buChar char="‣"/>
        <a:defRPr lang="en-GB" sz="1800" kern="1200" dirty="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co.uk/url?sa=i&amp;rct=j&amp;q=&amp;esrc=s&amp;source=images&amp;cd=&amp;cad=rja&amp;uact=8&amp;ved=2ahUKEwiA8KLrlJXfAhUGrxoKHehSBekQjRx6BAgBEAU&amp;url=https://pixabay.com/en/car-dealership-car-car-showroom-3250008/&amp;psig=AOvVaw2LlYJvVOwNhYu_70cKs_3z&amp;ust=1544527862388559"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pexels.com/photo/grey-and-white-short-fur-cat-104827/" TargetMode="Externa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44529" y="1933732"/>
            <a:ext cx="6400800" cy="1272810"/>
          </a:xfrm>
        </p:spPr>
        <p:txBody>
          <a:bodyPr/>
          <a:lstStyle/>
          <a:p>
            <a:r>
              <a:rPr lang="en-GB" b="1" dirty="0" smtClean="0"/>
              <a:t>THE INTERNET : Current legal TRENDS AND issues</a:t>
            </a:r>
            <a:endParaRPr lang="en-GB" dirty="0"/>
          </a:p>
        </p:txBody>
      </p:sp>
      <p:sp>
        <p:nvSpPr>
          <p:cNvPr id="5" name="Subtitle 4"/>
          <p:cNvSpPr>
            <a:spLocks noGrp="1"/>
          </p:cNvSpPr>
          <p:nvPr>
            <p:ph type="subTitle" idx="1"/>
          </p:nvPr>
        </p:nvSpPr>
        <p:spPr/>
        <p:txBody>
          <a:bodyPr/>
          <a:lstStyle/>
          <a:p>
            <a:endParaRPr lang="en-US" dirty="0" smtClean="0"/>
          </a:p>
          <a:p>
            <a:endParaRPr lang="en-US" dirty="0" smtClean="0"/>
          </a:p>
          <a:p>
            <a:endParaRPr lang="en-US" dirty="0" smtClean="0"/>
          </a:p>
          <a:p>
            <a:endParaRPr lang="en-US" dirty="0"/>
          </a:p>
          <a:p>
            <a:endParaRPr lang="en-US" dirty="0" smtClean="0"/>
          </a:p>
          <a:p>
            <a:endParaRPr lang="en-US" dirty="0"/>
          </a:p>
          <a:p>
            <a:r>
              <a:rPr lang="en-US" dirty="0" smtClean="0"/>
              <a:t>Nick Gibbons </a:t>
            </a:r>
            <a:endParaRPr lang="en-US" dirty="0"/>
          </a:p>
        </p:txBody>
      </p:sp>
    </p:spTree>
    <p:extLst>
      <p:ext uri="{BB962C8B-B14F-4D97-AF65-F5344CB8AC3E}">
        <p14:creationId xmlns:p14="http://schemas.microsoft.com/office/powerpoint/2010/main" val="545084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ONLINE HARM What should businesses do?</a:t>
            </a:r>
          </a:p>
        </p:txBody>
      </p:sp>
      <p:sp>
        <p:nvSpPr>
          <p:cNvPr id="3" name="Content Placeholder 2"/>
          <p:cNvSpPr>
            <a:spLocks noGrp="1"/>
          </p:cNvSpPr>
          <p:nvPr>
            <p:ph sz="quarter" idx="13"/>
          </p:nvPr>
        </p:nvSpPr>
        <p:spPr/>
        <p:txBody>
          <a:bodyPr/>
          <a:lstStyle/>
          <a:p>
            <a:pPr marL="273050" lvl="0" indent="-273050"/>
            <a:r>
              <a:rPr lang="en-GB" dirty="0"/>
              <a:t>Businesses should carry out a full risk assessment, similar to a DPIA, to get a better idea of to what extent their activities may cause “online harm</a:t>
            </a:r>
            <a:r>
              <a:rPr lang="en-GB" dirty="0" smtClean="0"/>
              <a:t>”;</a:t>
            </a:r>
          </a:p>
          <a:p>
            <a:pPr lvl="0" indent="0">
              <a:buNone/>
            </a:pPr>
            <a:endParaRPr lang="en-GB" dirty="0"/>
          </a:p>
          <a:p>
            <a:pPr marL="273050" lvl="0" indent="-273050"/>
            <a:r>
              <a:rPr lang="en-GB" dirty="0"/>
              <a:t>Businesses should look to map their current insurance cover to identify any gaps in coverage and any coverage which may protect them from future claims relating to “online harm”, as well as clarifying the scope of cover for regulatory fines (which is likely to be narrow at best);</a:t>
            </a:r>
          </a:p>
          <a:p>
            <a:endParaRPr lang="en-GB" dirty="0"/>
          </a:p>
        </p:txBody>
      </p:sp>
    </p:spTree>
    <p:extLst>
      <p:ext uri="{BB962C8B-B14F-4D97-AF65-F5344CB8AC3E}">
        <p14:creationId xmlns:p14="http://schemas.microsoft.com/office/powerpoint/2010/main" val="3048351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32937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SUMMARY</a:t>
            </a:r>
            <a:endParaRPr lang="en-GB" b="1" dirty="0"/>
          </a:p>
        </p:txBody>
      </p:sp>
      <p:sp>
        <p:nvSpPr>
          <p:cNvPr id="3" name="Content Placeholder 2"/>
          <p:cNvSpPr>
            <a:spLocks noGrp="1"/>
          </p:cNvSpPr>
          <p:nvPr>
            <p:ph idx="1"/>
          </p:nvPr>
        </p:nvSpPr>
        <p:spPr>
          <a:xfrm>
            <a:off x="457200" y="1303506"/>
            <a:ext cx="7886700" cy="4653432"/>
          </a:xfrm>
        </p:spPr>
        <p:txBody>
          <a:bodyPr/>
          <a:lstStyle/>
          <a:p>
            <a:pPr marL="619125" indent="-342900"/>
            <a:r>
              <a:rPr lang="en-GB" sz="2000" dirty="0" smtClean="0"/>
              <a:t>Massive </a:t>
            </a:r>
            <a:r>
              <a:rPr lang="en-GB" sz="2000" dirty="0"/>
              <a:t>increase in data breach notifications – but still uncertainty about when , what and who you need to </a:t>
            </a:r>
            <a:r>
              <a:rPr lang="en-GB" sz="2000" dirty="0" smtClean="0"/>
              <a:t>notify.</a:t>
            </a:r>
          </a:p>
          <a:p>
            <a:pPr marL="619125" indent="-342900"/>
            <a:r>
              <a:rPr lang="en-GB" sz="2000" dirty="0" smtClean="0"/>
              <a:t>What sort of compensation are data subjects entitled to?</a:t>
            </a:r>
          </a:p>
          <a:p>
            <a:pPr marL="619125" indent="-342900"/>
            <a:r>
              <a:rPr lang="en-GB" sz="2000" dirty="0" smtClean="0"/>
              <a:t>Is </a:t>
            </a:r>
            <a:r>
              <a:rPr lang="en-GB" sz="2000" dirty="0"/>
              <a:t>the  ICO getting tougher? </a:t>
            </a:r>
          </a:p>
          <a:p>
            <a:pPr marL="619125" indent="-342900"/>
            <a:r>
              <a:rPr lang="en-GB" sz="2000" dirty="0" smtClean="0"/>
              <a:t>Perimeter </a:t>
            </a:r>
            <a:r>
              <a:rPr lang="en-GB" sz="2000" dirty="0"/>
              <a:t>risk – what do you need to look out for in contracts with business </a:t>
            </a:r>
            <a:r>
              <a:rPr lang="en-GB" sz="2000" dirty="0" smtClean="0"/>
              <a:t>partners</a:t>
            </a:r>
          </a:p>
          <a:p>
            <a:pPr marL="619125" indent="-342900"/>
            <a:r>
              <a:rPr lang="en-GB" sz="2000" dirty="0" smtClean="0"/>
              <a:t>Online </a:t>
            </a:r>
            <a:r>
              <a:rPr lang="en-GB" sz="2000" dirty="0"/>
              <a:t>harms white paper – what are the </a:t>
            </a:r>
            <a:r>
              <a:rPr lang="en-GB" sz="2000" dirty="0" smtClean="0"/>
              <a:t>likely implications </a:t>
            </a:r>
            <a:r>
              <a:rPr lang="en-GB" sz="2000" dirty="0"/>
              <a:t>for businesses? </a:t>
            </a:r>
          </a:p>
          <a:p>
            <a:pPr marL="447675" lvl="0" indent="-447675">
              <a:lnSpc>
                <a:spcPct val="100000"/>
              </a:lnSpc>
              <a:buFont typeface="Wingdings" panose="05000000000000000000" pitchFamily="2" charset="2"/>
              <a:buChar char="§"/>
            </a:pPr>
            <a:endParaRPr lang="en-GB" sz="2000" dirty="0"/>
          </a:p>
          <a:p>
            <a:pPr indent="0">
              <a:lnSpc>
                <a:spcPct val="100000"/>
              </a:lnSpc>
              <a:buNone/>
            </a:pPr>
            <a:r>
              <a:rPr lang="en-GB" sz="2000" dirty="0" smtClean="0"/>
              <a:t>.</a:t>
            </a:r>
            <a:endParaRPr lang="en-GB" sz="2000" dirty="0"/>
          </a:p>
          <a:p>
            <a:pPr>
              <a:lnSpc>
                <a:spcPct val="100000"/>
              </a:lnSpc>
              <a:buFont typeface="Wingdings" panose="05000000000000000000" pitchFamily="2" charset="2"/>
              <a:buChar char="§"/>
            </a:pPr>
            <a:endParaRPr lang="en-GB" sz="2000" dirty="0"/>
          </a:p>
          <a:p>
            <a:pPr>
              <a:lnSpc>
                <a:spcPct val="100000"/>
              </a:lnSpc>
            </a:pPr>
            <a:endParaRPr lang="en-GB" sz="1800" dirty="0">
              <a:cs typeface="Arial" panose="020B0604020202020204" pitchFamily="34" charset="0"/>
            </a:endParaRPr>
          </a:p>
          <a:p>
            <a:pPr indent="0">
              <a:lnSpc>
                <a:spcPct val="100000"/>
              </a:lnSpc>
              <a:buNone/>
            </a:pPr>
            <a:endParaRPr lang="en-GB" sz="1100" dirty="0">
              <a:latin typeface="Arial" panose="020B0604020202020204" pitchFamily="34" charset="0"/>
              <a:cs typeface="Arial" panose="020B0604020202020204" pitchFamily="34" charset="0"/>
            </a:endParaRPr>
          </a:p>
          <a:p>
            <a:pPr>
              <a:lnSpc>
                <a:spcPct val="100000"/>
              </a:lnSpc>
            </a:pPr>
            <a:endParaRPr lang="en-GB" sz="1100" dirty="0"/>
          </a:p>
          <a:p>
            <a:pPr indent="0">
              <a:buNone/>
            </a:pPr>
            <a:endParaRPr lang="en-GB" sz="2800" dirty="0"/>
          </a:p>
        </p:txBody>
      </p:sp>
    </p:spTree>
    <p:extLst>
      <p:ext uri="{BB962C8B-B14F-4D97-AF65-F5344CB8AC3E}">
        <p14:creationId xmlns:p14="http://schemas.microsoft.com/office/powerpoint/2010/main" val="39022585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impact of </a:t>
            </a:r>
            <a:r>
              <a:rPr lang="en-GB" b="1" dirty="0" err="1" smtClean="0"/>
              <a:t>gdpr</a:t>
            </a:r>
            <a:r>
              <a:rPr lang="en-GB" b="1" dirty="0" smtClean="0"/>
              <a:t> </a:t>
            </a:r>
            <a:endParaRPr lang="en-GB" b="1" dirty="0"/>
          </a:p>
        </p:txBody>
      </p:sp>
      <p:sp>
        <p:nvSpPr>
          <p:cNvPr id="3" name="Content Placeholder 2"/>
          <p:cNvSpPr>
            <a:spLocks noGrp="1"/>
          </p:cNvSpPr>
          <p:nvPr>
            <p:ph idx="1"/>
          </p:nvPr>
        </p:nvSpPr>
        <p:spPr/>
        <p:txBody>
          <a:bodyPr/>
          <a:lstStyle/>
          <a:p>
            <a:pPr lvl="1">
              <a:buFont typeface="Wingdings" panose="05000000000000000000" pitchFamily="2" charset="2"/>
              <a:buChar char="§"/>
            </a:pPr>
            <a:r>
              <a:rPr lang="en-GB" sz="2000" dirty="0" smtClean="0"/>
              <a:t>Stricter </a:t>
            </a:r>
            <a:r>
              <a:rPr lang="en-GB" sz="2000" dirty="0"/>
              <a:t>notification regime and much heavier </a:t>
            </a:r>
            <a:r>
              <a:rPr lang="en-GB" sz="2000" dirty="0" smtClean="0"/>
              <a:t>fines.</a:t>
            </a:r>
            <a:endParaRPr lang="en-GB" sz="2000" dirty="0"/>
          </a:p>
          <a:p>
            <a:pPr lvl="1">
              <a:buFont typeface="Wingdings" panose="05000000000000000000" pitchFamily="2" charset="2"/>
              <a:buChar char="§"/>
            </a:pPr>
            <a:r>
              <a:rPr lang="en-GB" sz="2000" dirty="0" smtClean="0"/>
              <a:t>GDPR </a:t>
            </a:r>
            <a:r>
              <a:rPr lang="en-GB" sz="2000" dirty="0" smtClean="0"/>
              <a:t>accountability.</a:t>
            </a:r>
            <a:endParaRPr lang="en-GB" sz="2000" dirty="0"/>
          </a:p>
          <a:p>
            <a:pPr lvl="1">
              <a:buFont typeface="Wingdings" panose="05000000000000000000" pitchFamily="2" charset="2"/>
              <a:buChar char="§"/>
            </a:pPr>
            <a:r>
              <a:rPr lang="en-GB" sz="2000" dirty="0" smtClean="0"/>
              <a:t>ICO </a:t>
            </a:r>
            <a:r>
              <a:rPr lang="en-GB" sz="2000" dirty="0"/>
              <a:t>– organisations ‘struggle’ to notify within 72 hour period.</a:t>
            </a:r>
          </a:p>
          <a:p>
            <a:pPr lvl="1">
              <a:buFont typeface="Wingdings" panose="05000000000000000000" pitchFamily="2" charset="2"/>
              <a:buChar char="§"/>
            </a:pPr>
            <a:r>
              <a:rPr lang="en-GB" sz="2000" dirty="0"/>
              <a:t>The number of data breaches notified has increased dramatically. </a:t>
            </a:r>
          </a:p>
          <a:p>
            <a:pPr lvl="1">
              <a:buFont typeface="Wingdings" panose="05000000000000000000" pitchFamily="2" charset="2"/>
              <a:buChar char="§"/>
            </a:pPr>
            <a:r>
              <a:rPr lang="en-GB" sz="2000" dirty="0"/>
              <a:t>Greatly increased investigation costs.</a:t>
            </a:r>
          </a:p>
          <a:p>
            <a:pPr lvl="1">
              <a:buFont typeface="Wingdings" panose="05000000000000000000" pitchFamily="2" charset="2"/>
              <a:buChar char="§"/>
            </a:pPr>
            <a:r>
              <a:rPr lang="en-GB" sz="2000" dirty="0"/>
              <a:t>Some big headline fines but so far tolerance for smaller </a:t>
            </a:r>
            <a:r>
              <a:rPr lang="en-GB" sz="2000" dirty="0" smtClean="0"/>
              <a:t>businesses</a:t>
            </a:r>
          </a:p>
          <a:p>
            <a:pPr lvl="1">
              <a:buFont typeface="Wingdings" panose="05000000000000000000" pitchFamily="2" charset="2"/>
              <a:buChar char="§"/>
            </a:pPr>
            <a:r>
              <a:rPr lang="en-GB" sz="2000" dirty="0"/>
              <a:t>Greater public consciousness of data protection issues.</a:t>
            </a:r>
          </a:p>
          <a:p>
            <a:pPr lvl="1">
              <a:buFont typeface="Wingdings" panose="05000000000000000000" pitchFamily="2" charset="2"/>
              <a:buChar char="§"/>
            </a:pPr>
            <a:r>
              <a:rPr lang="en-GB" sz="2000" dirty="0"/>
              <a:t>More claims</a:t>
            </a:r>
            <a:endParaRPr lang="en-GB" sz="2000" dirty="0"/>
          </a:p>
          <a:p>
            <a:pPr indent="0">
              <a:buNone/>
            </a:pPr>
            <a:r>
              <a:rPr lang="en-GB" dirty="0"/>
              <a:t> </a:t>
            </a:r>
          </a:p>
          <a:p>
            <a:endParaRPr lang="en-GB" dirty="0"/>
          </a:p>
        </p:txBody>
      </p:sp>
    </p:spTree>
    <p:extLst>
      <p:ext uri="{BB962C8B-B14F-4D97-AF65-F5344CB8AC3E}">
        <p14:creationId xmlns:p14="http://schemas.microsoft.com/office/powerpoint/2010/main" val="28066220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err="1" smtClean="0"/>
              <a:t>Gdpr</a:t>
            </a:r>
            <a:r>
              <a:rPr lang="en-GB" b="1" dirty="0" smtClean="0"/>
              <a:t>: Claims </a:t>
            </a:r>
            <a:r>
              <a:rPr lang="en-GB" b="1" dirty="0" smtClean="0"/>
              <a:t>patterns and trends</a:t>
            </a:r>
            <a:endParaRPr lang="en-GB" b="1" dirty="0"/>
          </a:p>
        </p:txBody>
      </p:sp>
      <p:sp>
        <p:nvSpPr>
          <p:cNvPr id="3" name="Content Placeholder 2"/>
          <p:cNvSpPr>
            <a:spLocks noGrp="1"/>
          </p:cNvSpPr>
          <p:nvPr>
            <p:ph idx="1"/>
          </p:nvPr>
        </p:nvSpPr>
        <p:spPr>
          <a:xfrm>
            <a:off x="447472" y="1274860"/>
            <a:ext cx="7886700" cy="4503370"/>
          </a:xfrm>
        </p:spPr>
        <p:txBody>
          <a:bodyPr/>
          <a:lstStyle/>
          <a:p>
            <a:pPr lvl="0" indent="0">
              <a:buNone/>
            </a:pPr>
            <a:r>
              <a:rPr lang="en-GB" sz="2000" dirty="0"/>
              <a:t>Growth in trivial but costly claims as public consciousness grows and </a:t>
            </a:r>
            <a:r>
              <a:rPr lang="en-GB" sz="2000" dirty="0" smtClean="0"/>
              <a:t>“ambulance chasing” </a:t>
            </a:r>
            <a:r>
              <a:rPr lang="en-GB" sz="2000" dirty="0"/>
              <a:t>law firms exploit </a:t>
            </a:r>
            <a:r>
              <a:rPr lang="en-GB" sz="2000" dirty="0" smtClean="0"/>
              <a:t>GDPR:</a:t>
            </a:r>
            <a:endParaRPr lang="en-GB" sz="2000" dirty="0"/>
          </a:p>
          <a:p>
            <a:pPr lvl="1"/>
            <a:r>
              <a:rPr lang="en-GB" sz="2000" dirty="0"/>
              <a:t>Many rely on technical </a:t>
            </a:r>
            <a:r>
              <a:rPr lang="en-GB" sz="2000" dirty="0" smtClean="0"/>
              <a:t>breaches.</a:t>
            </a:r>
            <a:endParaRPr lang="en-GB" sz="2000" dirty="0"/>
          </a:p>
          <a:p>
            <a:pPr lvl="1"/>
            <a:r>
              <a:rPr lang="en-GB" sz="2000" dirty="0"/>
              <a:t>DPA claims are treated as </a:t>
            </a:r>
            <a:r>
              <a:rPr lang="en-GB" sz="2000" dirty="0" smtClean="0"/>
              <a:t>multitrack. </a:t>
            </a:r>
            <a:endParaRPr lang="en-GB" sz="2000" dirty="0"/>
          </a:p>
          <a:p>
            <a:pPr lvl="1"/>
            <a:r>
              <a:rPr lang="en-GB" sz="2000" dirty="0" smtClean="0"/>
              <a:t>Claims combine DPA </a:t>
            </a:r>
            <a:r>
              <a:rPr lang="en-GB" sz="2000" dirty="0"/>
              <a:t>claims with misuse of private </a:t>
            </a:r>
            <a:r>
              <a:rPr lang="en-GB" sz="2000" dirty="0" smtClean="0"/>
              <a:t>information, breach of privacy rights under the Human Rights Act and breach of confidence claims.</a:t>
            </a:r>
          </a:p>
          <a:p>
            <a:pPr lvl="1"/>
            <a:r>
              <a:rPr lang="en-GB" sz="2000" dirty="0" smtClean="0"/>
              <a:t>Privacy claims are being used to support CFAs (no longer permitted from 6 April 2019) and ATE cover.</a:t>
            </a:r>
            <a:endParaRPr lang="en-GB" sz="2000" dirty="0"/>
          </a:p>
          <a:p>
            <a:pPr lvl="1"/>
            <a:r>
              <a:rPr lang="en-GB" sz="2000" dirty="0" smtClean="0"/>
              <a:t>Quickly </a:t>
            </a:r>
            <a:r>
              <a:rPr lang="en-GB" sz="2000" dirty="0"/>
              <a:t>rack up significant fees and exaggerate claims to put maximum pressure on defendants and insurers to make a settlement </a:t>
            </a:r>
            <a:r>
              <a:rPr lang="en-GB" sz="2000" dirty="0" smtClean="0"/>
              <a:t>payment.</a:t>
            </a:r>
            <a:endParaRPr lang="en-GB" sz="2000" dirty="0"/>
          </a:p>
          <a:p>
            <a:pPr lvl="1"/>
            <a:r>
              <a:rPr lang="en-GB" sz="2000" dirty="0" smtClean="0"/>
              <a:t>Frequently pursuing substantive personal injury claims for psychiatric injury, backed by supportive experts.</a:t>
            </a:r>
            <a:endParaRPr lang="en-GB" sz="2000" dirty="0"/>
          </a:p>
          <a:p>
            <a:endParaRPr lang="en-GB" dirty="0"/>
          </a:p>
        </p:txBody>
      </p:sp>
    </p:spTree>
    <p:extLst>
      <p:ext uri="{BB962C8B-B14F-4D97-AF65-F5344CB8AC3E}">
        <p14:creationId xmlns:p14="http://schemas.microsoft.com/office/powerpoint/2010/main" val="36788616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 1 – THE Car Dealership</a:t>
            </a:r>
            <a:endParaRPr lang="en-GB" dirty="0"/>
          </a:p>
        </p:txBody>
      </p:sp>
      <p:pic>
        <p:nvPicPr>
          <p:cNvPr id="4" name="Content Placeholder 3" descr="Image result for car dealership images free">
            <a:hlinkClick r:id="rId2"/>
          </p:cNvPr>
          <p:cNvPicPr>
            <a:picLocks noGrp="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2299394" y="1606550"/>
            <a:ext cx="4545211" cy="4040188"/>
          </a:xfrm>
          <a:prstGeom prst="rect">
            <a:avLst/>
          </a:prstGeom>
          <a:noFill/>
          <a:ln>
            <a:noFill/>
          </a:ln>
        </p:spPr>
      </p:pic>
    </p:spTree>
    <p:extLst>
      <p:ext uri="{BB962C8B-B14F-4D97-AF65-F5344CB8AC3E}">
        <p14:creationId xmlns:p14="http://schemas.microsoft.com/office/powerpoint/2010/main" val="1102385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 </a:t>
            </a:r>
            <a:r>
              <a:rPr lang="en-GB" dirty="0" smtClean="0"/>
              <a:t>2 </a:t>
            </a:r>
            <a:r>
              <a:rPr lang="en-GB" dirty="0" smtClean="0"/>
              <a:t>– The cat</a:t>
            </a:r>
            <a:endParaRPr lang="en-GB" dirty="0"/>
          </a:p>
        </p:txBody>
      </p:sp>
      <p:pic>
        <p:nvPicPr>
          <p:cNvPr id="4" name="Content Placeholder 3" descr="Grey and White Short Fur Cat">
            <a:hlinkClick r:id="rId2" tooltip="&quot;Grey and White Short Fur Cat&quot;"/>
          </p:cNvPr>
          <p:cNvPicPr>
            <a:picLocks noGrp="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529690" y="1606550"/>
            <a:ext cx="6084620" cy="4040188"/>
          </a:xfrm>
          <a:prstGeom prst="rect">
            <a:avLst/>
          </a:prstGeom>
          <a:noFill/>
          <a:ln>
            <a:noFill/>
          </a:ln>
        </p:spPr>
      </p:pic>
    </p:spTree>
    <p:extLst>
      <p:ext uri="{BB962C8B-B14F-4D97-AF65-F5344CB8AC3E}">
        <p14:creationId xmlns:p14="http://schemas.microsoft.com/office/powerpoint/2010/main" val="1767671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PERIMETER RISK</a:t>
            </a:r>
            <a:endParaRPr lang="en-GB" dirty="0"/>
          </a:p>
        </p:txBody>
      </p:sp>
      <p:sp>
        <p:nvSpPr>
          <p:cNvPr id="3" name="Content Placeholder 2"/>
          <p:cNvSpPr>
            <a:spLocks noGrp="1"/>
          </p:cNvSpPr>
          <p:nvPr>
            <p:ph sz="quarter" idx="13"/>
          </p:nvPr>
        </p:nvSpPr>
        <p:spPr/>
        <p:txBody>
          <a:bodyPr/>
          <a:lstStyle/>
          <a:p>
            <a:pPr marL="273050" indent="-273050">
              <a:buFont typeface="Wingdings" panose="05000000000000000000" pitchFamily="2" charset="2"/>
              <a:buChar char="§"/>
            </a:pPr>
            <a:r>
              <a:rPr lang="en-GB" sz="2800" dirty="0" smtClean="0"/>
              <a:t>Ransomware attacks create huge commercial  risks for businesses;</a:t>
            </a:r>
          </a:p>
          <a:p>
            <a:pPr marL="273050" indent="-273050">
              <a:buFont typeface="Wingdings" panose="05000000000000000000" pitchFamily="2" charset="2"/>
              <a:buChar char="§"/>
            </a:pPr>
            <a:r>
              <a:rPr lang="en-GB" sz="2800" dirty="0" smtClean="0"/>
              <a:t>Contracts with commercial customers may have very tough requirements in the event of a cyber attack;</a:t>
            </a:r>
          </a:p>
          <a:p>
            <a:pPr marL="273050" indent="-273050">
              <a:buFont typeface="Wingdings" panose="05000000000000000000" pitchFamily="2" charset="2"/>
              <a:buChar char="§"/>
            </a:pPr>
            <a:r>
              <a:rPr lang="en-GB" sz="2800" dirty="0" smtClean="0"/>
              <a:t>Multiple reports to the ICO by the victim of the attack and its commercial customers;</a:t>
            </a:r>
          </a:p>
          <a:p>
            <a:pPr marL="273050" indent="-273050">
              <a:buFont typeface="Wingdings" panose="05000000000000000000" pitchFamily="2" charset="2"/>
              <a:buChar char="§"/>
            </a:pPr>
            <a:r>
              <a:rPr lang="en-GB" sz="2800" dirty="0" smtClean="0"/>
              <a:t>Expert cyber incident response team essential to minimise fallout.</a:t>
            </a:r>
            <a:endParaRPr lang="en-GB" sz="2800" dirty="0"/>
          </a:p>
        </p:txBody>
      </p:sp>
    </p:spTree>
    <p:extLst>
      <p:ext uri="{BB962C8B-B14F-4D97-AF65-F5344CB8AC3E}">
        <p14:creationId xmlns:p14="http://schemas.microsoft.com/office/powerpoint/2010/main" val="2769261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Online harm white paper – implications for business </a:t>
            </a:r>
            <a:endParaRPr lang="en-GB" dirty="0"/>
          </a:p>
        </p:txBody>
      </p:sp>
      <p:sp>
        <p:nvSpPr>
          <p:cNvPr id="3" name="Content Placeholder 2"/>
          <p:cNvSpPr>
            <a:spLocks noGrp="1"/>
          </p:cNvSpPr>
          <p:nvPr>
            <p:ph sz="quarter" idx="13"/>
          </p:nvPr>
        </p:nvSpPr>
        <p:spPr>
          <a:xfrm>
            <a:off x="457200" y="1606549"/>
            <a:ext cx="8229600" cy="4687247"/>
          </a:xfrm>
        </p:spPr>
        <p:txBody>
          <a:bodyPr/>
          <a:lstStyle/>
          <a:p>
            <a:pPr marL="273050" indent="-273050"/>
            <a:r>
              <a:rPr lang="en-US" dirty="0" smtClean="0"/>
              <a:t>New </a:t>
            </a:r>
            <a:r>
              <a:rPr lang="en-US" dirty="0"/>
              <a:t>statutory duty of care on relevant companies “to keep their users safe and tackle illegal and harmful activity on their services</a:t>
            </a:r>
            <a:r>
              <a:rPr lang="en-US" dirty="0" smtClean="0"/>
              <a:t>”.</a:t>
            </a:r>
          </a:p>
          <a:p>
            <a:pPr indent="0">
              <a:buNone/>
            </a:pPr>
            <a:endParaRPr lang="en-US" dirty="0" smtClean="0"/>
          </a:p>
          <a:p>
            <a:pPr marL="273050" indent="-273050"/>
            <a:r>
              <a:rPr lang="en-US" dirty="0" smtClean="0"/>
              <a:t>New </a:t>
            </a:r>
            <a:r>
              <a:rPr lang="en-US" dirty="0"/>
              <a:t>regulatory framework will apply to “companies that provide services or tolls that allow, enable or facilitate users to share or discover user-generated content, or interact with each other online”. </a:t>
            </a:r>
            <a:endParaRPr lang="en-US" dirty="0" smtClean="0"/>
          </a:p>
          <a:p>
            <a:pPr indent="0">
              <a:buNone/>
            </a:pPr>
            <a:endParaRPr lang="en-US" dirty="0" smtClean="0"/>
          </a:p>
          <a:p>
            <a:pPr marL="273050" indent="-273050"/>
            <a:r>
              <a:rPr lang="en-US" dirty="0" smtClean="0"/>
              <a:t>Not just Google</a:t>
            </a:r>
            <a:r>
              <a:rPr lang="en-US" dirty="0"/>
              <a:t>, Facebook and Twitter </a:t>
            </a:r>
            <a:r>
              <a:rPr lang="en-US" dirty="0" smtClean="0"/>
              <a:t>: “</a:t>
            </a:r>
            <a:r>
              <a:rPr lang="en-US" dirty="0"/>
              <a:t>these services are offered by a wide range </a:t>
            </a:r>
            <a:r>
              <a:rPr lang="en-US" dirty="0" smtClean="0"/>
              <a:t>of </a:t>
            </a:r>
            <a:r>
              <a:rPr lang="en-US" dirty="0"/>
              <a:t>companies, including start-ups and SMEs, and other </a:t>
            </a:r>
            <a:r>
              <a:rPr lang="en-US" dirty="0" err="1"/>
              <a:t>organisations</a:t>
            </a:r>
            <a:r>
              <a:rPr lang="en-US" dirty="0"/>
              <a:t> such as charities”</a:t>
            </a:r>
            <a:endParaRPr lang="en-GB" dirty="0"/>
          </a:p>
        </p:txBody>
      </p:sp>
    </p:spTree>
    <p:extLst>
      <p:ext uri="{BB962C8B-B14F-4D97-AF65-F5344CB8AC3E}">
        <p14:creationId xmlns:p14="http://schemas.microsoft.com/office/powerpoint/2010/main" val="651166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ONLINE HARM What should businesses do?</a:t>
            </a:r>
            <a:endParaRPr lang="en-GB" dirty="0"/>
          </a:p>
        </p:txBody>
      </p:sp>
      <p:sp>
        <p:nvSpPr>
          <p:cNvPr id="3" name="Content Placeholder 2"/>
          <p:cNvSpPr>
            <a:spLocks noGrp="1"/>
          </p:cNvSpPr>
          <p:nvPr>
            <p:ph sz="quarter" idx="13"/>
          </p:nvPr>
        </p:nvSpPr>
        <p:spPr/>
        <p:txBody>
          <a:bodyPr/>
          <a:lstStyle/>
          <a:p>
            <a:pPr marL="273050" lvl="0" indent="-273050"/>
            <a:r>
              <a:rPr lang="en-GB" dirty="0"/>
              <a:t>Businesses should give serious consideration to whether or not they fall “in scope” of the new online harms regime</a:t>
            </a:r>
            <a:r>
              <a:rPr lang="en-GB" dirty="0" smtClean="0"/>
              <a:t>;</a:t>
            </a:r>
          </a:p>
          <a:p>
            <a:pPr lvl="0" indent="0">
              <a:buNone/>
            </a:pPr>
            <a:endParaRPr lang="en-GB" dirty="0"/>
          </a:p>
          <a:p>
            <a:pPr marL="273050" lvl="0" indent="-273050"/>
            <a:r>
              <a:rPr lang="en-GB" dirty="0"/>
              <a:t>Businesses should consider the establishment of a single point of contact and responsibility for dealing with the new regulatory regime, whatever final form it may take</a:t>
            </a:r>
            <a:r>
              <a:rPr lang="en-GB" dirty="0" smtClean="0"/>
              <a:t>;</a:t>
            </a:r>
          </a:p>
          <a:p>
            <a:pPr lvl="0"/>
            <a:endParaRPr lang="en-GB" dirty="0"/>
          </a:p>
          <a:p>
            <a:pPr marL="273050" lvl="0" indent="-273050"/>
            <a:r>
              <a:rPr lang="en-GB" dirty="0"/>
              <a:t>Businesses should consider to what extent (if any) their content and activities fall within the scope of the new regime, and whether or not they wish to continue providing them</a:t>
            </a:r>
            <a:r>
              <a:rPr lang="en-GB" dirty="0" smtClean="0"/>
              <a:t>;</a:t>
            </a:r>
            <a:endParaRPr lang="en-GB" dirty="0"/>
          </a:p>
        </p:txBody>
      </p:sp>
    </p:spTree>
    <p:extLst>
      <p:ext uri="{BB962C8B-B14F-4D97-AF65-F5344CB8AC3E}">
        <p14:creationId xmlns:p14="http://schemas.microsoft.com/office/powerpoint/2010/main" val="728315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d87786715bb7f1c7a358c1a684be96fd391332"/>
</p:tagLst>
</file>

<file path=ppt/theme/theme1.xml><?xml version="1.0" encoding="utf-8"?>
<a:theme xmlns:a="http://schemas.openxmlformats.org/drawingml/2006/main" name="blank">
  <a:themeElements>
    <a:clrScheme name="BLM Word">
      <a:dk1>
        <a:srgbClr val="414042"/>
      </a:dk1>
      <a:lt1>
        <a:sysClr val="window" lastClr="FFFFFF"/>
      </a:lt1>
      <a:dk2>
        <a:srgbClr val="EE3124"/>
      </a:dk2>
      <a:lt2>
        <a:srgbClr val="FFFFFF"/>
      </a:lt2>
      <a:accent1>
        <a:srgbClr val="73848D"/>
      </a:accent1>
      <a:accent2>
        <a:srgbClr val="FCD6D3"/>
      </a:accent2>
      <a:accent3>
        <a:srgbClr val="525252"/>
      </a:accent3>
      <a:accent4>
        <a:srgbClr val="FFC000"/>
      </a:accent4>
      <a:accent5>
        <a:srgbClr val="4472C4"/>
      </a:accent5>
      <a:accent6>
        <a:srgbClr val="70AD47"/>
      </a:accent6>
      <a:hlink>
        <a:srgbClr val="0563C1"/>
      </a:hlink>
      <a:folHlink>
        <a:srgbClr val="954F72"/>
      </a:folHlink>
    </a:clrScheme>
    <a:fontScheme name="Segoe">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5073</TotalTime>
  <Words>575</Words>
  <Application>Microsoft Office PowerPoint</Application>
  <PresentationFormat>On-screen Show (4:3)</PresentationFormat>
  <Paragraphs>60</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blank</vt:lpstr>
      <vt:lpstr>THE INTERNET : Current legal TRENDS AND issues</vt:lpstr>
      <vt:lpstr>SUMMARY</vt:lpstr>
      <vt:lpstr>impact of gdpr </vt:lpstr>
      <vt:lpstr>Gdpr: Claims patterns and trends</vt:lpstr>
      <vt:lpstr>Case Study 1 – THE Car Dealership</vt:lpstr>
      <vt:lpstr>Case Study 2 – The cat</vt:lpstr>
      <vt:lpstr>PERIMETER RISK</vt:lpstr>
      <vt:lpstr>Online harm white paper – implications for business </vt:lpstr>
      <vt:lpstr>ONLINE HARM What should businesses do?</vt:lpstr>
      <vt:lpstr>ONLINE HARM What should businesses do?</vt:lpstr>
      <vt:lpstr>PowerPoint Presentation</vt:lpstr>
    </vt:vector>
  </TitlesOfParts>
  <Company>BLM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Gibbons, Nick</dc:creator>
  <cp:lastModifiedBy>Gibbons, Nick</cp:lastModifiedBy>
  <cp:revision>195</cp:revision>
  <cp:lastPrinted>2019-09-11T16:02:05Z</cp:lastPrinted>
  <dcterms:created xsi:type="dcterms:W3CDTF">2014-10-09T16:29:17Z</dcterms:created>
  <dcterms:modified xsi:type="dcterms:W3CDTF">2019-09-17T18:36:11Z</dcterms:modified>
</cp:coreProperties>
</file>